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62" r:id="rId2"/>
    <p:sldMasterId id="2147483664" r:id="rId3"/>
    <p:sldMasterId id="2147483926" r:id="rId4"/>
    <p:sldMasterId id="2147483928" r:id="rId5"/>
    <p:sldMasterId id="2147486221" r:id="rId6"/>
    <p:sldMasterId id="2147486226" r:id="rId7"/>
  </p:sldMasterIdLst>
  <p:notesMasterIdLst>
    <p:notesMasterId r:id="rId27"/>
  </p:notesMasterIdLst>
  <p:handoutMasterIdLst>
    <p:handoutMasterId r:id="rId28"/>
  </p:handoutMasterIdLst>
  <p:sldIdLst>
    <p:sldId id="274" r:id="rId8"/>
    <p:sldId id="316" r:id="rId9"/>
    <p:sldId id="360" r:id="rId10"/>
    <p:sldId id="345" r:id="rId11"/>
    <p:sldId id="346" r:id="rId12"/>
    <p:sldId id="347" r:id="rId13"/>
    <p:sldId id="348" r:id="rId14"/>
    <p:sldId id="361" r:id="rId15"/>
    <p:sldId id="349" r:id="rId16"/>
    <p:sldId id="350" r:id="rId17"/>
    <p:sldId id="362" r:id="rId18"/>
    <p:sldId id="359" r:id="rId19"/>
    <p:sldId id="352" r:id="rId20"/>
    <p:sldId id="357" r:id="rId21"/>
    <p:sldId id="353" r:id="rId22"/>
    <p:sldId id="354" r:id="rId23"/>
    <p:sldId id="355" r:id="rId24"/>
    <p:sldId id="356" r:id="rId25"/>
    <p:sldId id="363" r:id="rId26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2" autoAdjust="0"/>
  </p:normalViewPr>
  <p:slideViewPr>
    <p:cSldViewPr>
      <p:cViewPr varScale="1">
        <p:scale>
          <a:sx n="81" d="100"/>
          <a:sy n="81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D39E0DC-347B-45A4-9922-D07F4E2C9111}" type="datetimeFigureOut">
              <a:rPr lang="es-ES"/>
              <a:pPr>
                <a:defRPr/>
              </a:pPr>
              <a:t>17/08/2016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4DBB98F4-8A28-4572-9E48-14C8E7CEBA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98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6EF38-C81B-4BE4-AEB2-108AD33BAA69}" type="datetimeFigureOut">
              <a:rPr lang="es-CL"/>
              <a:pPr>
                <a:defRPr/>
              </a:pPr>
              <a:t>17-08-2016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EFD856-4B0B-4B5F-86FF-9E86363EB8E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056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2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8100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11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993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12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331325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13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4003979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14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386073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15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17223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16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111665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17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263732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18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3012179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19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301217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3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8100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4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8100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5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810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6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8100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7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8100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8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8100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9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05263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3CAF2-4EA0-4DE6-B296-D75CBEF6AA3C}" type="slidenum">
              <a:rPr lang="es-CL" altLang="es-CL" smtClean="0"/>
              <a:pPr eaLnBrk="1" hangingPunct="1"/>
              <a:t>10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2993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ES" smtClean="0">
              <a:solidFill>
                <a:srgbClr val="FFFFFF"/>
              </a:solidFill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Rectangle 71"/>
          <p:cNvSpPr>
            <a:spLocks noChangeArrowheads="1"/>
          </p:cNvSpPr>
          <p:nvPr userDrawn="1"/>
        </p:nvSpPr>
        <p:spPr bwMode="auto">
          <a:xfrm>
            <a:off x="1450975" y="0"/>
            <a:ext cx="1376363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" altLang="es-ES" smtClean="0">
              <a:solidFill>
                <a:srgbClr val="FFFFFF"/>
              </a:solidFill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1040" descr="logo largo.jpg                                                 00401610Macintosh HD                   C3E32ADA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1"/>
          <a:stretch>
            <a:fillRect/>
          </a:stretch>
        </p:blipFill>
        <p:spPr bwMode="auto">
          <a:xfrm>
            <a:off x="492125" y="3276600"/>
            <a:ext cx="2327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2E543DD-FB54-46ED-B270-CB08A59163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101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8AA1-EAE6-4F8D-BB8B-7EC94904FD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750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17 Imagen" descr="logo-MINEDUC-baja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071688"/>
            <a:ext cx="19907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462408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22DE64-D200-4BB3-8FD5-39C1FF4DE14F}" type="datetime1">
              <a:rPr lang="en-US"/>
              <a:pPr>
                <a:defRPr/>
              </a:pPr>
              <a:t>8/17/2016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72E4348-7F49-49AF-AA62-DD13D2018D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4951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E7A8-1A81-4990-B882-13CD6F2CE5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867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ACCD-75C1-4064-8E82-709DF217EA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688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8AA1-EAE6-4F8D-BB8B-7EC94904FD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879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C04A-E1FE-4DBE-AA77-1987AEF368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548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7 Imagen" descr="logo-vertical-baj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7"/>
          <a:stretch>
            <a:fillRect/>
          </a:stretch>
        </p:blipFill>
        <p:spPr bwMode="auto">
          <a:xfrm>
            <a:off x="696913" y="3214688"/>
            <a:ext cx="216058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205" r:id="rId1"/>
  </p:sldLayoutIdLst>
  <p:transition spd="slow">
    <p:wipe dir="r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 para editar estilo título patrón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81C8CD0-107A-4DE8-8A06-C1897B9A65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</p:sldLayoutIdLst>
  <p:transition spd="slow">
    <p:wipe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 para editar estilo título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7" r:id="rId1"/>
  </p:sldLayoutIdLst>
  <p:transition spd="slow">
    <p:wipe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 para editar estilo título patrón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17D7019-61BB-4BE7-BBE2-BA679A61CB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9" r:id="rId1"/>
  </p:sldLayoutIdLst>
  <p:transition spd="slow">
    <p:wipe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 para editar estilo título patrón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34BE87C-AEF6-4E93-8409-93750A60B9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</p:sldLayoutIdLst>
  <p:transition spd="slow">
    <p:wipe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 para editar estilo título patrón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81C8CD0-107A-4DE8-8A06-C1897B9A65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</p:sldLayoutIdLst>
  <p:transition spd="slow">
    <p:wipe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 para editar estilo título patrón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06008FC-116A-4508-AB9A-B38D0C61FA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s-ES_tradnl" altLang="es-ES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</p:sldLayoutIdLst>
  <p:transition spd="slow">
    <p:wipe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endParaRPr lang="es-CL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CL" dirty="0"/>
          </a:p>
        </p:txBody>
      </p:sp>
      <p:pic>
        <p:nvPicPr>
          <p:cNvPr id="84996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72"/>
            <a:ext cx="9396413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itle 7"/>
          <p:cNvSpPr txBox="1">
            <a:spLocks/>
          </p:cNvSpPr>
          <p:nvPr/>
        </p:nvSpPr>
        <p:spPr bwMode="auto">
          <a:xfrm>
            <a:off x="1115616" y="1785392"/>
            <a:ext cx="7661298" cy="15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ヒラギノ角ゴ Pro W3"/>
                <a:cs typeface="ヒラギノ角ゴ Pro W3"/>
              </a:rPr>
              <a:t>HACIA UNA EDUCACIÓN PARA LA LIBERTAD: política</a:t>
            </a:r>
            <a:r>
              <a:rPr lang="es-CL" alt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/>
                <a:cs typeface="ヒラギノ角ゴ Pro W3"/>
              </a:rPr>
              <a:t> </a:t>
            </a:r>
            <a:r>
              <a:rPr lang="es-CL" altLang="es-CL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/>
                <a:cs typeface="ヒラギノ角ゴ Pro W3"/>
              </a:rPr>
              <a:t>y acciones educativas en contextos</a:t>
            </a:r>
            <a:r>
              <a:rPr lang="es-CL" alt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/>
                <a:cs typeface="ヒラギノ角ゴ Pro W3"/>
              </a:rPr>
              <a:t> </a:t>
            </a:r>
            <a:r>
              <a:rPr lang="es-CL" altLang="es-CL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/>
                <a:cs typeface="ヒラギノ角ゴ Pro W3"/>
              </a:rPr>
              <a:t>de encierro.</a:t>
            </a:r>
            <a:endParaRPr lang="es-CL" altLang="es-CL" sz="4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4998" name="Title 7"/>
          <p:cNvSpPr txBox="1">
            <a:spLocks/>
          </p:cNvSpPr>
          <p:nvPr/>
        </p:nvSpPr>
        <p:spPr bwMode="auto">
          <a:xfrm>
            <a:off x="5220072" y="4869160"/>
            <a:ext cx="35286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sz="2500" b="1" dirty="0" smtClean="0">
                <a:latin typeface="Calibri" pitchFamily="34" charset="0"/>
                <a:ea typeface="ヒラギノ角ゴ Pro W3"/>
                <a:cs typeface="ヒラギノ角ゴ Pro W3"/>
              </a:rPr>
              <a:t>M. Isabel Infante R. </a:t>
            </a:r>
            <a:r>
              <a:rPr lang="es-CL" altLang="es-CL" sz="2500" dirty="0" smtClean="0">
                <a:latin typeface="Calibri" pitchFamily="34" charset="0"/>
                <a:ea typeface="ヒラギノ角ゴ Pro W3"/>
                <a:cs typeface="ヒラギノ角ゴ Pro W3"/>
              </a:rPr>
              <a:t>Agosto, 2016</a:t>
            </a:r>
          </a:p>
          <a:p>
            <a:pPr algn="ctr" eaLnBrk="1" hangingPunct="1"/>
            <a:endParaRPr lang="es-CL" altLang="es-CL" sz="2500" baseline="30000" dirty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1564978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3607" y="2148720"/>
            <a:ext cx="6801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1027" name="Picture 3" descr="C:\Users\andrea.montenegro\AppData\Local\Microsoft\Windows\Temporary Internet Files\Content.Outlook\GQ4VXS2T\IMG-20160817-WA000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32" y="1340768"/>
            <a:ext cx="6600936" cy="49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67546" y="116633"/>
            <a:ext cx="7920878" cy="936104"/>
          </a:xfrm>
        </p:spPr>
        <p:txBody>
          <a:bodyPr/>
          <a:lstStyle/>
          <a:p>
            <a:pPr algn="ctr"/>
            <a: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APOYOS PARA LA EDUCACIÓN </a:t>
            </a:r>
            <a:b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</a:br>
            <a: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(MINEDUC EN COLABORACIÓN CON GENDARMERÍA)</a:t>
            </a:r>
          </a:p>
        </p:txBody>
      </p:sp>
    </p:spTree>
    <p:extLst>
      <p:ext uri="{BB962C8B-B14F-4D97-AF65-F5344CB8AC3E}">
        <p14:creationId xmlns:p14="http://schemas.microsoft.com/office/powerpoint/2010/main" val="3395294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1564978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3607" y="2148720"/>
            <a:ext cx="6801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2050" name="Picture 2" descr="C:\Users\andrea.montenegro\AppData\Local\Microsoft\Windows\Temporary Internet Files\Content.Outlook\GQ4VXS2T\IMG-20160817-WA0001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b="12925"/>
          <a:stretch/>
        </p:blipFill>
        <p:spPr bwMode="auto">
          <a:xfrm>
            <a:off x="1142819" y="1899138"/>
            <a:ext cx="6780375" cy="41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6" y="116633"/>
            <a:ext cx="7920878" cy="936104"/>
          </a:xfrm>
        </p:spPr>
        <p:txBody>
          <a:bodyPr/>
          <a:lstStyle/>
          <a:p>
            <a:pPr algn="ctr"/>
            <a: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APOYOS PARA LA EDUCACIÓN </a:t>
            </a:r>
            <a:b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</a:br>
            <a: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(MINEDUC EN COLABORACIÓN CON GENDARMERÍA)</a:t>
            </a:r>
          </a:p>
        </p:txBody>
      </p:sp>
    </p:spTree>
    <p:extLst>
      <p:ext uri="{BB962C8B-B14F-4D97-AF65-F5344CB8AC3E}">
        <p14:creationId xmlns:p14="http://schemas.microsoft.com/office/powerpoint/2010/main" val="685811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1173121" y="193467"/>
            <a:ext cx="6573837" cy="715254"/>
          </a:xfrm>
        </p:spPr>
        <p:txBody>
          <a:bodyPr/>
          <a:lstStyle/>
          <a:p>
            <a:pPr algn="ctr"/>
            <a:r>
              <a:rPr lang="es-CL" altLang="es-CL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/>
                <a:cs typeface="Verdana" pitchFamily="34" charset="0"/>
              </a:rPr>
              <a:t>ACTIVIDADES DE AMPLIACIÓN CURRICULAR</a:t>
            </a: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1564978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7" y="4149080"/>
            <a:ext cx="856895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Se han realizado tres concursos literarios bajo el título de “Mirando hacia la libertad”, con gran participación de los internos e internas.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Se </a:t>
            </a:r>
            <a:r>
              <a:rPr lang="es-ES" sz="2500" dirty="0" smtClean="0">
                <a:latin typeface="+mn-lt"/>
              </a:rPr>
              <a:t>ha editado como una serie, la que constituye  “</a:t>
            </a:r>
            <a:r>
              <a:rPr lang="es-ES" sz="2500" dirty="0" err="1" smtClean="0">
                <a:latin typeface="+mn-lt"/>
              </a:rPr>
              <a:t>best</a:t>
            </a:r>
            <a:r>
              <a:rPr lang="es-ES" sz="2500" dirty="0" smtClean="0">
                <a:latin typeface="+mn-lt"/>
              </a:rPr>
              <a:t> </a:t>
            </a:r>
            <a:r>
              <a:rPr lang="es-ES" sz="2500" dirty="0" err="1" smtClean="0">
                <a:latin typeface="+mn-lt"/>
              </a:rPr>
              <a:t>seller</a:t>
            </a:r>
            <a:r>
              <a:rPr lang="es-ES" sz="2500" dirty="0" smtClean="0">
                <a:latin typeface="+mn-lt"/>
              </a:rPr>
              <a:t>” en las bibliotecas de los recintos </a:t>
            </a:r>
            <a:r>
              <a:rPr lang="es-ES" sz="2500" dirty="0" smtClean="0">
                <a:latin typeface="+mn-lt"/>
              </a:rPr>
              <a:t>penales (El Mercurio: Docta condena).</a:t>
            </a:r>
            <a:endParaRPr lang="es-ES" sz="25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n-lt"/>
            </a:endParaRPr>
          </a:p>
          <a:p>
            <a:pPr algn="just"/>
            <a:r>
              <a:rPr lang="es-ES" sz="2500" dirty="0">
                <a:latin typeface="+mn-lt"/>
              </a:rPr>
              <a:t>	</a:t>
            </a:r>
            <a:endParaRPr lang="es-ES" sz="2500" dirty="0" smtClean="0">
              <a:latin typeface="+mn-lt"/>
            </a:endParaRPr>
          </a:p>
          <a:p>
            <a:pPr algn="just"/>
            <a:endParaRPr lang="es-ES" sz="2500" dirty="0">
              <a:latin typeface="+mn-lt"/>
            </a:endParaRPr>
          </a:p>
          <a:p>
            <a:pPr algn="just"/>
            <a:endParaRPr lang="es-ES" sz="2500" dirty="0" smtClean="0">
              <a:latin typeface="+mn-lt"/>
            </a:endParaRPr>
          </a:p>
          <a:p>
            <a:pPr algn="just"/>
            <a:endParaRPr lang="es-ES" sz="2500" dirty="0">
              <a:latin typeface="+mn-lt"/>
            </a:endParaRPr>
          </a:p>
          <a:p>
            <a:pPr algn="just"/>
            <a:endParaRPr lang="es-ES" sz="2500" dirty="0" smtClean="0">
              <a:latin typeface="+mn-lt"/>
            </a:endParaRPr>
          </a:p>
          <a:p>
            <a:pPr algn="just"/>
            <a:endParaRPr lang="es-ES" sz="2500" dirty="0">
              <a:latin typeface="+mn-lt"/>
            </a:endParaRPr>
          </a:p>
          <a:p>
            <a:pPr algn="just"/>
            <a:endParaRPr lang="es-ES" sz="2500" dirty="0" smtClean="0">
              <a:latin typeface="+mn-lt"/>
            </a:endParaRPr>
          </a:p>
          <a:p>
            <a:pPr algn="just"/>
            <a:endParaRPr lang="es-ES" sz="2500" dirty="0" smtClean="0">
              <a:latin typeface="+mn-lt"/>
            </a:endParaRPr>
          </a:p>
        </p:txBody>
      </p:sp>
      <p:pic>
        <p:nvPicPr>
          <p:cNvPr id="3074" name="Picture 2" descr="C:\Users\andrea.montenegro\AppData\Local\Microsoft\Windows\Temporary Internet Files\Content.Outlook\GQ4VXS2T\IMG-20160817-WA0003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9112"/>
          <a:stretch/>
        </p:blipFill>
        <p:spPr bwMode="auto">
          <a:xfrm>
            <a:off x="1907704" y="791271"/>
            <a:ext cx="5040560" cy="30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39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1219208" y="188640"/>
            <a:ext cx="6573837" cy="872283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ELEMENTOS QUE HAN SUSTENTADO LA CALIDAD DE LA PROPUESTA PEDAGÓGICA</a:t>
            </a:r>
            <a:b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</a:br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/>
            </a:r>
            <a:b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</a:br>
            <a:endParaRPr lang="es-CL" altLang="es-C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/>
              <a:cs typeface="Verdana" pitchFamily="34" charset="0"/>
            </a:endParaRP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1564978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2981" y="1564978"/>
            <a:ext cx="680166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La reforma curricular de la EPJA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La Ley General de Educación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La reforma actual de la educación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7679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972981" y="188640"/>
            <a:ext cx="6573837" cy="872283"/>
          </a:xfrm>
        </p:spPr>
        <p:txBody>
          <a:bodyPr/>
          <a:lstStyle/>
          <a:p>
            <a:pPr algn="ctr"/>
            <a:r>
              <a:rPr lang="es-ES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/>
                <a:cs typeface="Verdana" pitchFamily="34" charset="0"/>
              </a:rPr>
              <a:t>LA REFORMA CURRICULAR DE LA EPJA</a:t>
            </a:r>
            <a:endParaRPr lang="es-ES" altLang="es-C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/>
              <a:cs typeface="Verdan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2980" y="1052736"/>
            <a:ext cx="75594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El marco curricular, todavía vigente, incluye: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j-lt"/>
              </a:rPr>
              <a:t>Formación Instrumental (Inserción Laboral, Convivencia Social, Consumo y Calidad de Vida, Tecnología y Comunicación)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s-ES" sz="2500" dirty="0" smtClean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j-lt"/>
              </a:rPr>
              <a:t>Formación en oficios en Educación Básica (opcional).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470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1092837" y="211795"/>
            <a:ext cx="6573837" cy="552909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LA LEY GENERAL DE EDUCACIÓN</a:t>
            </a: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1564978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9" y="908720"/>
            <a:ext cx="835292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Señala que el sistema educativo se construye sobre la base de los derechos garantizados en la Constitución. Se inspira, entre otros, en los siguientes principios: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j-lt"/>
              </a:rPr>
              <a:t>La universalidad y educación permanente;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j-lt"/>
              </a:rPr>
              <a:t>La calidad de la educación,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j-lt"/>
              </a:rPr>
              <a:t>La equidad,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j-lt"/>
              </a:rPr>
              <a:t>La integración: incorporación de alumnos de diversas condiciones sociales, étnicas, religiosas, económicas y culturales.</a:t>
            </a:r>
          </a:p>
          <a:p>
            <a:pPr lvl="2" algn="just"/>
            <a:endParaRPr lang="es-ES" sz="2500" dirty="0" smtClean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Afirma que la educación es un derecho de todas las personas. 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3015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972981" y="187715"/>
            <a:ext cx="6573837" cy="576990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/>
                <a:cs typeface="Verdana" pitchFamily="34" charset="0"/>
              </a:rPr>
              <a:t>LA LEY GENERAL DE EDUCACIÓN</a:t>
            </a: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1564978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052736"/>
            <a:ext cx="82089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Señala que tanto la educación básica como la educación media tienen como objetivos favorecer el desarrollo de </a:t>
            </a:r>
            <a:r>
              <a:rPr lang="es-ES" sz="2500" dirty="0" smtClean="0">
                <a:latin typeface="+mj-lt"/>
              </a:rPr>
              <a:t>conocimientos, </a:t>
            </a:r>
            <a:r>
              <a:rPr lang="es-ES" sz="2500" dirty="0" smtClean="0">
                <a:latin typeface="+mj-lt"/>
              </a:rPr>
              <a:t>habilidades y actitudes en los ámbitos personal y social y en el  conocimiento y la cultura.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Amplía así la calidad de la educación a una calidad </a:t>
            </a:r>
            <a:r>
              <a:rPr lang="es-ES" sz="2500" dirty="0" smtClean="0">
                <a:latin typeface="+mj-lt"/>
              </a:rPr>
              <a:t>integral.</a:t>
            </a:r>
            <a:endParaRPr lang="es-ES" sz="2500" dirty="0" smtClean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Esta educación (se refiere a la educación media) debe permitir ejercer una ciudadanía activa e integrarse a la sociedad.</a:t>
            </a:r>
          </a:p>
        </p:txBody>
      </p:sp>
    </p:spTree>
    <p:extLst>
      <p:ext uri="{BB962C8B-B14F-4D97-AF65-F5344CB8AC3E}">
        <p14:creationId xmlns:p14="http://schemas.microsoft.com/office/powerpoint/2010/main" val="1966338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52894" cy="432049"/>
          </a:xfrm>
        </p:spPr>
        <p:txBody>
          <a:bodyPr/>
          <a:lstStyle/>
          <a:p>
            <a:pPr algn="ctr"/>
            <a:r>
              <a:rPr lang="es-CL" altLang="es-CL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ヒラギノ角ゴ Pro W3"/>
                <a:cs typeface="Verdana" pitchFamily="34" charset="0"/>
              </a:rPr>
              <a:t>LA REFORMA ACTUAL</a:t>
            </a: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593722" y="1316887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9640" y="1412776"/>
            <a:ext cx="72667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La EPJA y, especialmente la educación en contextos de encierro, han sido ejemplo en algunos principios de la reforma actual: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La inclusión, la no discriminación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La equidad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El sentido de la 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784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764704"/>
            <a:ext cx="806489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 smtClean="0">
                <a:latin typeface="+mj-lt"/>
              </a:rPr>
              <a:t>Cada comunidad escolar tiene el desafío:</a:t>
            </a:r>
          </a:p>
          <a:p>
            <a:endParaRPr lang="es-ES" sz="2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de construirse cada vez más como espacio </a:t>
            </a:r>
            <a:r>
              <a:rPr lang="es-ES" sz="2500" dirty="0">
                <a:latin typeface="+mj-lt"/>
              </a:rPr>
              <a:t>educativo inclusivo</a:t>
            </a:r>
            <a:r>
              <a:rPr lang="es-ES" sz="2500" dirty="0" smtClean="0">
                <a:latin typeface="+mj-lt"/>
              </a:rPr>
              <a:t>,</a:t>
            </a:r>
          </a:p>
          <a:p>
            <a:r>
              <a:rPr lang="es-ES" sz="2500" dirty="0" smtClean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de tener una </a:t>
            </a:r>
            <a:r>
              <a:rPr lang="es-ES" sz="2500" dirty="0">
                <a:latin typeface="+mj-lt"/>
              </a:rPr>
              <a:t>visión común para orientar su quehacer, </a:t>
            </a:r>
            <a:endParaRPr lang="es-ES" sz="2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de promover </a:t>
            </a:r>
            <a:r>
              <a:rPr lang="es-ES" sz="2500" dirty="0">
                <a:latin typeface="+mj-lt"/>
              </a:rPr>
              <a:t>la amplia </a:t>
            </a:r>
            <a:r>
              <a:rPr lang="es-ES" sz="2500" dirty="0" smtClean="0">
                <a:latin typeface="+mj-lt"/>
              </a:rPr>
              <a:t>participación, </a:t>
            </a:r>
          </a:p>
          <a:p>
            <a:endParaRPr lang="es-ES" sz="2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de dialogar </a:t>
            </a:r>
            <a:r>
              <a:rPr lang="es-ES" sz="2500" dirty="0">
                <a:latin typeface="+mj-lt"/>
              </a:rPr>
              <a:t>con las </a:t>
            </a:r>
            <a:r>
              <a:rPr lang="es-ES" sz="2500" dirty="0" smtClean="0">
                <a:latin typeface="+mj-lt"/>
              </a:rPr>
              <a:t>familias y con </a:t>
            </a:r>
            <a:r>
              <a:rPr lang="es-ES" sz="2500" dirty="0">
                <a:latin typeface="+mj-lt"/>
              </a:rPr>
              <a:t>personas del entorno de los estudiantes y con la comunidad </a:t>
            </a:r>
            <a:r>
              <a:rPr lang="es-ES" sz="2500" dirty="0" smtClean="0">
                <a:latin typeface="+mj-lt"/>
              </a:rPr>
              <a:t>local;</a:t>
            </a:r>
          </a:p>
          <a:p>
            <a:endParaRPr lang="es-ES" sz="2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j-lt"/>
              </a:rPr>
              <a:t>de estar </a:t>
            </a:r>
            <a:r>
              <a:rPr lang="es-ES" sz="2500" dirty="0">
                <a:latin typeface="+mj-lt"/>
              </a:rPr>
              <a:t>siempre aprendiendo, para aportar a la formación de ciudadanos integrales para una mejor sociedad. </a:t>
            </a:r>
            <a:endParaRPr lang="es-ES" sz="2500" dirty="0" smtClean="0">
              <a:latin typeface="+mj-lt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52894" cy="432049"/>
          </a:xfrm>
        </p:spPr>
        <p:txBody>
          <a:bodyPr/>
          <a:lstStyle/>
          <a:p>
            <a:pPr algn="ctr"/>
            <a:r>
              <a:rPr lang="es-CL" altLang="es-CL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ヒラギノ角ゴ Pro W3"/>
                <a:cs typeface="Verdana" pitchFamily="34" charset="0"/>
              </a:rPr>
              <a:t>LA REFORMA ACTUAL</a:t>
            </a:r>
          </a:p>
        </p:txBody>
      </p:sp>
    </p:spTree>
    <p:extLst>
      <p:ext uri="{BB962C8B-B14F-4D97-AF65-F5344CB8AC3E}">
        <p14:creationId xmlns:p14="http://schemas.microsoft.com/office/powerpoint/2010/main" val="2590188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rea.montenegro\AppData\Local\Microsoft\Windows\Temporary Internet Files\Content.Outlook\GQ4VXS2T\FOT_8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96136" y="5365665"/>
            <a:ext cx="302433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EL DERECHO DE ESTUDIAR A TODA EDAD Y EN TODA CONDICIÓN</a:t>
            </a:r>
            <a:endParaRPr lang="es-E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3350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73837" cy="864642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¿POR QUÉ IMPORTA TANTO LA EDUCACIÓN EN CONTEXTOS DE ENCIERRO?</a:t>
            </a:r>
            <a:b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</a:br>
            <a:endParaRPr lang="es-CL" altLang="es-C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/>
              <a:cs typeface="Verdana" pitchFamily="34" charset="0"/>
            </a:endParaRP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323528" y="1561778"/>
            <a:ext cx="842493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Las personas están privadas de libertad, pero no de derechos, y el derecho a la educación es uno de ellos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¿Cómo conjugar la rehabilitación de los internos y la seguridad de la prisión?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¿Cómo se educa realmente a los internos e internas?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¿Qué es lo más efectivo y eficaz en su rehabilitación?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¿Cómo educar realmente para la libertad?</a:t>
            </a:r>
            <a:endParaRPr lang="es-CL" sz="2500" dirty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8909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a.montenegro\AppData\Local\Microsoft\Windows\Temporary Internet Files\Content.Outlook\GQ4VXS2T\FOT_847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1334404" y="188640"/>
            <a:ext cx="6573837" cy="864642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VEAMOS ALGUNOS DATOS </a:t>
            </a:r>
          </a:p>
        </p:txBody>
      </p:sp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323528" y="980728"/>
            <a:ext cx="8280920" cy="537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A marzo de 2016 existen 44.656 personas privadas de libertad (internos).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Al ingresar: </a:t>
            </a:r>
          </a:p>
          <a:p>
            <a:pPr marL="1371600" lvl="2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el 24% no ha concluido la educación básica.</a:t>
            </a:r>
          </a:p>
          <a:p>
            <a:pPr marL="1371600" lvl="2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el 26% no ha concluido la educación media.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Actualmente estudian 15.715 internos en educación </a:t>
            </a:r>
            <a:r>
              <a:rPr lang="es-CL" sz="25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básica </a:t>
            </a: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y/o </a:t>
            </a:r>
            <a:r>
              <a:rPr lang="es-CL" sz="25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educación </a:t>
            </a: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media, lo que corresponde al 35% de los internos.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176 internos cursan </a:t>
            </a:r>
            <a:r>
              <a:rPr lang="es-ES" sz="2500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Educación </a:t>
            </a:r>
            <a:r>
              <a:rPr lang="es-ES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Superior.</a:t>
            </a: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3151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84776" cy="864642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COBERTURA DE LA EDUCACIÓN </a:t>
            </a:r>
            <a:b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</a:br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EN CONTEXTO DE ENCIERRO 2012-2015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83386"/>
              </p:ext>
            </p:extLst>
          </p:nvPr>
        </p:nvGraphicFramePr>
        <p:xfrm>
          <a:off x="467544" y="1484786"/>
          <a:ext cx="8208912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581408">
                <a:tc rowSpan="2"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Año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Educación Básica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Educación Media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</a:tr>
              <a:tr h="5814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Ambos</a:t>
                      </a:r>
                    </a:p>
                  </a:txBody>
                  <a:tcPr marL="9525" marR="9525" marT="9525" marB="0" anchor="ctr"/>
                </a:tc>
              </a:tr>
              <a:tr h="58140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2012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17.847</a:t>
                      </a:r>
                    </a:p>
                  </a:txBody>
                  <a:tcPr marL="9525" marR="9525" marT="9525" marB="0" anchor="ctr"/>
                </a:tc>
              </a:tr>
              <a:tr h="58140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2013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16.822</a:t>
                      </a:r>
                    </a:p>
                  </a:txBody>
                  <a:tcPr marL="9525" marR="9525" marT="9525" marB="0" anchor="ctr"/>
                </a:tc>
              </a:tr>
              <a:tr h="58140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2014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15.969</a:t>
                      </a:r>
                    </a:p>
                  </a:txBody>
                  <a:tcPr marL="9525" marR="9525" marT="9525" marB="0" anchor="ctr"/>
                </a:tc>
              </a:tr>
              <a:tr h="58140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" panose="020F0502020204030204" pitchFamily="34" charset="0"/>
                        </a:rPr>
                        <a:t>2015</a:t>
                      </a:r>
                      <a:endParaRPr lang="es-E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15.715</a:t>
                      </a:r>
                    </a:p>
                  </a:txBody>
                  <a:tcPr marL="9525" marR="9525" marT="9525" marB="0" anchor="ctr"/>
                </a:tc>
              </a:tr>
              <a:tr h="76002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latin typeface="Calibri" panose="020F0502020204030204" pitchFamily="34" charset="0"/>
                        </a:rPr>
                        <a:t>Total General</a:t>
                      </a:r>
                      <a:endParaRPr lang="es-E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66.353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76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73837" cy="648072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EDUCACIÓN PARA LA LIBERTAD</a:t>
            </a: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251520" y="1144627"/>
            <a:ext cx="8467074" cy="493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Propuesta educativa impulsada en 2001 por la Coordinación Nacional de EPJA en colaboración con el Ministerio de Justicia y Gendarmería. Continuó hasta 2010</a:t>
            </a: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. Se retomó el 2014.</a:t>
            </a: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endParaRPr lang="es-CL" sz="2500" dirty="0" smtClean="0">
              <a:solidFill>
                <a:srgbClr val="333333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Referentes:</a:t>
            </a:r>
          </a:p>
          <a:p>
            <a:pPr marL="1257300" lvl="2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Importancia de la rehabilitación </a:t>
            </a:r>
          </a:p>
          <a:p>
            <a:pPr marL="1257300" lvl="2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Características de población interna y de los docentes</a:t>
            </a:r>
          </a:p>
          <a:p>
            <a:pPr marL="1257300" lvl="2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Times New Roman"/>
              </a:rPr>
              <a:t>Condiciones de las unidades educativas de los recintos penales; dependencia de Educación, de un sostenedor y de Gendarmería</a:t>
            </a:r>
          </a:p>
        </p:txBody>
      </p:sp>
    </p:spTree>
    <p:extLst>
      <p:ext uri="{BB962C8B-B14F-4D97-AF65-F5344CB8AC3E}">
        <p14:creationId xmlns:p14="http://schemas.microsoft.com/office/powerpoint/2010/main" val="271727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251520" y="1124744"/>
            <a:ext cx="8424936" cy="55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Estructura central: conformación de microcentros, integrados por docentes y profesionales de Gendarmería (civiles y uniformados).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Objetivos: </a:t>
            </a:r>
          </a:p>
          <a:p>
            <a:pPr marL="1257300" lvl="2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Favorecer la coordinación, integración y el trabajo cooperativo entre los docentes y </a:t>
            </a:r>
            <a:r>
              <a:rPr lang="es-ES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con  </a:t>
            </a:r>
            <a:r>
              <a:rPr lang="es-ES" sz="2400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los profesionales de </a:t>
            </a:r>
            <a:r>
              <a:rPr lang="es-ES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Gendarmería;</a:t>
            </a:r>
          </a:p>
          <a:p>
            <a:pPr marL="1257300" lvl="2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Generar un </a:t>
            </a:r>
            <a:r>
              <a:rPr lang="es-ES" sz="2400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trabajo participativo y de intercambio de experiencias entre los diferentes </a:t>
            </a:r>
            <a:r>
              <a:rPr lang="es-ES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profesionales;</a:t>
            </a:r>
          </a:p>
          <a:p>
            <a:pPr marL="1257300" lvl="2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Contribuir a </a:t>
            </a:r>
            <a:r>
              <a:rPr lang="es-ES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establecer y/o reforzar los </a:t>
            </a:r>
            <a:r>
              <a:rPr lang="es-ES" sz="2400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vínculos entre la unidad educativa y la unidad penitenciaria en beneficio del proceso </a:t>
            </a:r>
            <a:r>
              <a:rPr lang="es-ES" sz="24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rehabilitador de  los internos.</a:t>
            </a:r>
            <a:endParaRPr lang="es-CL" sz="2400" dirty="0" smtClean="0">
              <a:solidFill>
                <a:srgbClr val="333333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73837" cy="648072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EDUCACIÓN PARA LA LIBERTAD</a:t>
            </a:r>
          </a:p>
        </p:txBody>
      </p:sp>
    </p:spTree>
    <p:extLst>
      <p:ext uri="{BB962C8B-B14F-4D97-AF65-F5344CB8AC3E}">
        <p14:creationId xmlns:p14="http://schemas.microsoft.com/office/powerpoint/2010/main" val="29954484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a.montenegro\AppData\Local\Microsoft\Windows\Temporary Internet Files\Content.Outlook\GQ4VXS2T\IMG-20160817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b="12503"/>
          <a:stretch/>
        </p:blipFill>
        <p:spPr bwMode="auto">
          <a:xfrm>
            <a:off x="4067944" y="3429000"/>
            <a:ext cx="42994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052736"/>
            <a:ext cx="83529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500" dirty="0">
                <a:latin typeface="+mn-lt"/>
              </a:rPr>
              <a:t>Hay 32 microcentros a lo largo de Chile.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500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En </a:t>
            </a:r>
            <a:r>
              <a:rPr lang="es-ES" sz="2500" dirty="0">
                <a:latin typeface="+mn-lt"/>
              </a:rPr>
              <a:t>ellos participan alrededor de 450 docentes.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500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Los </a:t>
            </a:r>
            <a:r>
              <a:rPr lang="es-ES" sz="2500" dirty="0">
                <a:latin typeface="+mn-lt"/>
              </a:rPr>
              <a:t>docentes reflexionan sobre su práctica e intercambian experiencias innovadoras.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500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Son </a:t>
            </a:r>
            <a:r>
              <a:rPr lang="es-ES" sz="2500" dirty="0">
                <a:latin typeface="+mn-lt"/>
              </a:rPr>
              <a:t>apoyados por la </a:t>
            </a:r>
            <a:endParaRPr lang="es-ES" sz="2500" dirty="0" smtClean="0">
              <a:latin typeface="+mn-lt"/>
            </a:endParaRPr>
          </a:p>
          <a:p>
            <a:pPr lvl="0"/>
            <a:r>
              <a:rPr lang="es-ES" sz="2500" dirty="0">
                <a:latin typeface="+mn-lt"/>
              </a:rPr>
              <a:t> </a:t>
            </a:r>
            <a:r>
              <a:rPr lang="es-ES" sz="2500" dirty="0" smtClean="0">
                <a:latin typeface="+mn-lt"/>
              </a:rPr>
              <a:t>   Coordinación </a:t>
            </a:r>
            <a:r>
              <a:rPr lang="es-ES" sz="2500" dirty="0">
                <a:latin typeface="+mn-lt"/>
              </a:rPr>
              <a:t>Nacional </a:t>
            </a:r>
            <a:endParaRPr lang="es-ES" sz="2500" dirty="0" smtClean="0">
              <a:latin typeface="+mn-lt"/>
            </a:endParaRPr>
          </a:p>
          <a:p>
            <a:pPr lvl="0"/>
            <a:r>
              <a:rPr lang="es-ES" sz="2500" dirty="0" smtClean="0">
                <a:latin typeface="+mn-lt"/>
              </a:rPr>
              <a:t>    de </a:t>
            </a:r>
            <a:r>
              <a:rPr lang="es-ES" sz="2500" dirty="0" smtClean="0">
                <a:latin typeface="+mn-lt"/>
              </a:rPr>
              <a:t>EPJA.</a:t>
            </a:r>
            <a:endParaRPr lang="es-ES" sz="25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73837" cy="648072"/>
          </a:xfrm>
        </p:spPr>
        <p:txBody>
          <a:bodyPr/>
          <a:lstStyle/>
          <a:p>
            <a:pPr algn="ctr"/>
            <a:r>
              <a:rPr lang="es-CL" altLang="es-CL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FUNCIONAMIENTO DE LOS MICROCENTROS</a:t>
            </a:r>
          </a:p>
        </p:txBody>
      </p:sp>
    </p:spTree>
    <p:extLst>
      <p:ext uri="{BB962C8B-B14F-4D97-AF65-F5344CB8AC3E}">
        <p14:creationId xmlns:p14="http://schemas.microsoft.com/office/powerpoint/2010/main" val="2651124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980728"/>
            <a:ext cx="82089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5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Algunos criterios de educación: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endParaRPr lang="es-CL" sz="2500" dirty="0" smtClean="0">
              <a:solidFill>
                <a:srgbClr val="333333"/>
              </a:solidFill>
              <a:latin typeface="+mn-lt"/>
              <a:ea typeface="Calibri"/>
              <a:cs typeface="Times New Roman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La centralidad de la persona que aprende</a:t>
            </a:r>
          </a:p>
          <a:p>
            <a:pPr marL="1257300" lvl="2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Los estilos de aprendizaje</a:t>
            </a:r>
          </a:p>
          <a:p>
            <a:pPr marL="1257300" lvl="2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La circunstancia de quien aprende</a:t>
            </a:r>
          </a:p>
          <a:p>
            <a:pPr marL="1257300" lvl="2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500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Las expectativas de los  </a:t>
            </a:r>
            <a:r>
              <a:rPr lang="es-ES" sz="25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docentes</a:t>
            </a:r>
          </a:p>
          <a:p>
            <a:pPr marL="1257300" lvl="2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La apertura del mundo desde otra perspectiva</a:t>
            </a:r>
          </a:p>
          <a:p>
            <a:pPr marL="1257300" lvl="2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500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La dignidad de quien aprende</a:t>
            </a:r>
            <a:endParaRPr lang="es-ES" sz="2500" dirty="0">
              <a:solidFill>
                <a:srgbClr val="333333"/>
              </a:solidFill>
              <a:latin typeface="+mn-lt"/>
              <a:ea typeface="Calibri"/>
              <a:cs typeface="Times New Roman"/>
            </a:endParaRPr>
          </a:p>
          <a:p>
            <a:pPr marL="1257300" lvl="2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 smtClean="0">
              <a:solidFill>
                <a:srgbClr val="333333"/>
              </a:solidFill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500" dirty="0" smtClean="0">
              <a:solidFill>
                <a:srgbClr val="333333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73837" cy="648072"/>
          </a:xfrm>
        </p:spPr>
        <p:txBody>
          <a:bodyPr/>
          <a:lstStyle/>
          <a:p>
            <a:pPr algn="ctr"/>
            <a:r>
              <a:rPr lang="es-CL" alt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EDUCACIÓN PARA LA LIBERTAD</a:t>
            </a:r>
          </a:p>
        </p:txBody>
      </p:sp>
    </p:spTree>
    <p:extLst>
      <p:ext uri="{BB962C8B-B14F-4D97-AF65-F5344CB8AC3E}">
        <p14:creationId xmlns:p14="http://schemas.microsoft.com/office/powerpoint/2010/main" val="2798547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>
          <a:xfrm>
            <a:off x="467546" y="116633"/>
            <a:ext cx="7920878" cy="936104"/>
          </a:xfrm>
        </p:spPr>
        <p:txBody>
          <a:bodyPr/>
          <a:lstStyle/>
          <a:p>
            <a:pPr algn="ctr"/>
            <a: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APOYOS PARA LA EDUCACIÓN </a:t>
            </a:r>
            <a:b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</a:br>
            <a:r>
              <a:rPr lang="es-CL" altLang="es-C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Verdana" pitchFamily="34" charset="0"/>
              </a:rPr>
              <a:t>(MINEDUC EN COLABORACIÓN CON GENDARMERÍA)</a:t>
            </a:r>
          </a:p>
        </p:txBody>
      </p:sp>
      <p:sp>
        <p:nvSpPr>
          <p:cNvPr id="123907" name="2 Rectángulo"/>
          <p:cNvSpPr>
            <a:spLocks noChangeArrowheads="1"/>
          </p:cNvSpPr>
          <p:nvPr/>
        </p:nvSpPr>
        <p:spPr bwMode="auto">
          <a:xfrm>
            <a:off x="611560" y="1564978"/>
            <a:ext cx="7296681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rgbClr val="333333"/>
              </a:solidFill>
              <a:latin typeface="Bliss-Regular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45" y="1215618"/>
            <a:ext cx="849694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Guías </a:t>
            </a:r>
            <a:r>
              <a:rPr lang="es-ES" sz="2500" dirty="0">
                <a:latin typeface="+mn-lt"/>
              </a:rPr>
              <a:t>de aprendizaje </a:t>
            </a:r>
            <a:r>
              <a:rPr lang="es-ES" sz="2500" dirty="0" smtClean="0">
                <a:latin typeface="+mn-lt"/>
              </a:rPr>
              <a:t>que </a:t>
            </a:r>
            <a:r>
              <a:rPr lang="es-ES" sz="2500" dirty="0">
                <a:latin typeface="+mn-lt"/>
              </a:rPr>
              <a:t>abordaban </a:t>
            </a:r>
            <a:r>
              <a:rPr lang="es-ES" sz="2500" dirty="0" smtClean="0">
                <a:latin typeface="+mn-lt"/>
              </a:rPr>
              <a:t>temas sobre: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n-lt"/>
              </a:rPr>
              <a:t>el </a:t>
            </a:r>
            <a:r>
              <a:rPr lang="es-ES" sz="2500" dirty="0">
                <a:latin typeface="+mn-lt"/>
              </a:rPr>
              <a:t>cuidado de sí mismo, </a:t>
            </a:r>
            <a:endParaRPr lang="es-ES" sz="2500" dirty="0" smtClean="0">
              <a:latin typeface="+mn-lt"/>
            </a:endParaRP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n-lt"/>
              </a:rPr>
              <a:t>el </a:t>
            </a:r>
            <a:r>
              <a:rPr lang="es-ES" sz="2500" dirty="0">
                <a:latin typeface="+mn-lt"/>
              </a:rPr>
              <a:t>entorno familiar, </a:t>
            </a:r>
            <a:endParaRPr lang="es-ES" sz="2500" dirty="0" smtClean="0">
              <a:latin typeface="+mn-lt"/>
            </a:endParaRP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n-lt"/>
              </a:rPr>
              <a:t>la </a:t>
            </a:r>
            <a:r>
              <a:rPr lang="es-ES" sz="2500" dirty="0">
                <a:latin typeface="+mn-lt"/>
              </a:rPr>
              <a:t>paternidad, </a:t>
            </a:r>
            <a:endParaRPr lang="es-ES" sz="2500" dirty="0" smtClean="0">
              <a:latin typeface="+mn-lt"/>
            </a:endParaRP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n-lt"/>
              </a:rPr>
              <a:t>la </a:t>
            </a:r>
            <a:r>
              <a:rPr lang="es-ES" sz="2500" dirty="0">
                <a:latin typeface="+mn-lt"/>
              </a:rPr>
              <a:t>educación</a:t>
            </a:r>
            <a:r>
              <a:rPr lang="es-ES" sz="2500" dirty="0" smtClean="0">
                <a:latin typeface="+mn-lt"/>
              </a:rPr>
              <a:t>,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n-lt"/>
              </a:rPr>
              <a:t>la resiliencia,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CL" sz="2500" dirty="0" smtClean="0">
                <a:latin typeface="+mn-lt"/>
              </a:rPr>
              <a:t>planes futuros</a:t>
            </a:r>
            <a:endParaRPr lang="es-ES" sz="2500" dirty="0" smtClean="0">
              <a:latin typeface="+mn-lt"/>
            </a:endParaRP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n-lt"/>
              </a:rPr>
              <a:t>el </a:t>
            </a:r>
            <a:r>
              <a:rPr lang="es-ES" sz="2500" dirty="0">
                <a:latin typeface="+mn-lt"/>
              </a:rPr>
              <a:t>trabajo y </a:t>
            </a:r>
            <a:endParaRPr lang="es-ES" sz="2500" dirty="0" smtClean="0">
              <a:latin typeface="+mn-lt"/>
            </a:endParaRP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s-ES" sz="2500" dirty="0" smtClean="0">
                <a:latin typeface="+mn-lt"/>
              </a:rPr>
              <a:t>las drogas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5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Bibliotecas de aula con textos para alumnos y para docentes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Proyectos de mejoramiento de infraestructura 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+mn-lt"/>
              </a:rPr>
              <a:t>Construcción de nuevos espacios </a:t>
            </a:r>
            <a:r>
              <a:rPr lang="es-ES" sz="2500" dirty="0" smtClean="0">
                <a:latin typeface="+mn-lt"/>
              </a:rPr>
              <a:t>educativos.</a:t>
            </a:r>
            <a:endParaRPr lang="es-ES" sz="25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372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afíos reforma en proc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Desafíos reforma en proceso</Template>
  <TotalTime>409</TotalTime>
  <Words>956</Words>
  <Application>Microsoft Office PowerPoint</Application>
  <PresentationFormat>Presentación en pantalla (4:3)</PresentationFormat>
  <Paragraphs>201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Desafíos reforma en proceso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Presentación de PowerPoint</vt:lpstr>
      <vt:lpstr>¿POR QUÉ IMPORTA TANTO LA EDUCACIÓN EN CONTEXTOS DE ENCIERRO? </vt:lpstr>
      <vt:lpstr>VEAMOS ALGUNOS DATOS </vt:lpstr>
      <vt:lpstr>COBERTURA DE LA EDUCACIÓN  EN CONTEXTO DE ENCIERRO 2012-2015</vt:lpstr>
      <vt:lpstr>EDUCACIÓN PARA LA LIBERTAD</vt:lpstr>
      <vt:lpstr>EDUCACIÓN PARA LA LIBERTAD</vt:lpstr>
      <vt:lpstr>FUNCIONAMIENTO DE LOS MICROCENTROS</vt:lpstr>
      <vt:lpstr>EDUCACIÓN PARA LA LIBERTAD</vt:lpstr>
      <vt:lpstr>APOYOS PARA LA EDUCACIÓN  (MINEDUC EN COLABORACIÓN CON GENDARMERÍA)</vt:lpstr>
      <vt:lpstr>APOYOS PARA LA EDUCACIÓN  (MINEDUC EN COLABORACIÓN CON GENDARMERÍA)</vt:lpstr>
      <vt:lpstr>APOYOS PARA LA EDUCACIÓN  (MINEDUC EN COLABORACIÓN CON GENDARMERÍA)</vt:lpstr>
      <vt:lpstr>ACTIVIDADES DE AMPLIACIÓN CURRICULAR</vt:lpstr>
      <vt:lpstr>ELEMENTOS QUE HAN SUSTENTADO LA CALIDAD DE LA PROPUESTA PEDAGÓGICA  </vt:lpstr>
      <vt:lpstr>LA REFORMA CURRICULAR DE LA EPJA</vt:lpstr>
      <vt:lpstr>LA LEY GENERAL DE EDUCACIÓN</vt:lpstr>
      <vt:lpstr>LA LEY GENERAL DE EDUCACIÓN</vt:lpstr>
      <vt:lpstr>LA REFORMA ACTUAL</vt:lpstr>
      <vt:lpstr>LA REFORMA ACTUAL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Infante Roldan</dc:creator>
  <cp:lastModifiedBy>Maria Isabel Infante Roldan</cp:lastModifiedBy>
  <cp:revision>50</cp:revision>
  <cp:lastPrinted>2015-03-30T20:06:20Z</cp:lastPrinted>
  <dcterms:created xsi:type="dcterms:W3CDTF">2015-10-23T16:06:39Z</dcterms:created>
  <dcterms:modified xsi:type="dcterms:W3CDTF">2016-08-17T18:43:51Z</dcterms:modified>
</cp:coreProperties>
</file>