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2" r:id="rId4"/>
    <p:sldId id="265" r:id="rId5"/>
    <p:sldId id="257" r:id="rId6"/>
    <p:sldId id="266" r:id="rId7"/>
    <p:sldId id="267" r:id="rId8"/>
    <p:sldId id="268" r:id="rId9"/>
    <p:sldId id="269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A10E-2886-46CC-9388-9C81CB640B14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5A5-7A52-433D-9B6F-E75BD6E63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33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A10E-2886-46CC-9388-9C81CB640B14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5A5-7A52-433D-9B6F-E75BD6E63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27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A10E-2886-46CC-9388-9C81CB640B14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5A5-7A52-433D-9B6F-E75BD6E63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A10E-2886-46CC-9388-9C81CB640B14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5A5-7A52-433D-9B6F-E75BD6E63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86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A10E-2886-46CC-9388-9C81CB640B14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5A5-7A52-433D-9B6F-E75BD6E63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88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A10E-2886-46CC-9388-9C81CB640B14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5A5-7A52-433D-9B6F-E75BD6E63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7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A10E-2886-46CC-9388-9C81CB640B14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5A5-7A52-433D-9B6F-E75BD6E63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93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A10E-2886-46CC-9388-9C81CB640B14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5A5-7A52-433D-9B6F-E75BD6E63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15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A10E-2886-46CC-9388-9C81CB640B14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5A5-7A52-433D-9B6F-E75BD6E63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28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A10E-2886-46CC-9388-9C81CB640B14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5A5-7A52-433D-9B6F-E75BD6E63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60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A10E-2886-46CC-9388-9C81CB640B14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5A5-7A52-433D-9B6F-E75BD6E63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03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8A10E-2886-46CC-9388-9C81CB640B14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F5A5-7A52-433D-9B6F-E75BD6E63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1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9"/>
          <p:cNvSpPr>
            <a:spLocks noChangeAspect="1"/>
          </p:cNvSpPr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1A2A5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83568" y="2064724"/>
            <a:ext cx="7488832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¿QUÉ SE ESPERA DE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LA </a:t>
            </a:r>
            <a:r>
              <a:rPr kumimoji="0" lang="es-CL" sz="32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EDUCACIÓN DE PERSONAS </a:t>
            </a:r>
            <a:endParaRPr kumimoji="0" lang="es-CL" sz="3200" b="1" i="0" u="none" strike="noStrike" kern="0" cap="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JÓVENES </a:t>
            </a:r>
            <a:r>
              <a:rPr kumimoji="0" lang="es-CL" sz="32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Y  </a:t>
            </a:r>
            <a:r>
              <a:rPr kumimoji="0" lang="es-CL" sz="3200" b="1" i="0" u="none" strike="noStrike" kern="0" cap="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ADULtAS</a:t>
            </a:r>
            <a:r>
              <a:rPr lang="es-CL" sz="3200" b="1" kern="0" cap="all" dirty="0">
                <a:solidFill>
                  <a:prstClr val="white"/>
                </a:solidFill>
              </a:rPr>
              <a:t>?</a:t>
            </a:r>
            <a:endParaRPr kumimoji="0" lang="es-CL" sz="3200" b="1" i="0" u="none" strike="noStrike" kern="0" cap="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gobCL" charset="0"/>
              <a:cs typeface="gobCL" charset="0"/>
            </a:endParaRPr>
          </a:p>
        </p:txBody>
      </p:sp>
      <p:pic>
        <p:nvPicPr>
          <p:cNvPr id="6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00" y="0"/>
            <a:ext cx="2016000" cy="1936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95" y="4454985"/>
            <a:ext cx="4724809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spect="1"/>
          </p:cNvSpPr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1A2A5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“En mi oprimida vida, jamás pensé que en un penal iba a conocerme intelectualmente…”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“ La escuela debe estar como una puerta a la libertad. Hay que cuidarla. Tiene el respeto de todos.”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“Encontramos la magia del conocimiento…”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“La 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escuela es mi segunda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casa…”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“La 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motivación de su vida son los libros y los cuadernos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…”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s-MX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" name="Rectá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9CD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s-CL" sz="2800" b="1" dirty="0" smtClean="0">
                <a:solidFill>
                  <a:srgbClr val="5B9BD5">
                    <a:lumMod val="50000"/>
                  </a:srgbClr>
                </a:solidFill>
              </a:rPr>
              <a:t>Palabras de los internos: qué ha pasado con la educación</a:t>
            </a:r>
            <a:endParaRPr lang="es-ES" sz="2800" dirty="0">
              <a:solidFill>
                <a:srgbClr val="5B9BD5">
                  <a:lumMod val="50000"/>
                </a:srgbClr>
              </a:solidFill>
              <a:latin typeface="gobCL"/>
              <a:cs typeface="gobCL"/>
            </a:endParaRPr>
          </a:p>
        </p:txBody>
      </p:sp>
      <p:pic>
        <p:nvPicPr>
          <p:cNvPr id="4" name="Imagen 7" descr="Img-Reforma---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6324600"/>
            <a:ext cx="1571063" cy="5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spect="1"/>
          </p:cNvSpPr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1A2A5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“ Entregan 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una estructuración valórica de convivencia, tolerancia, respeto, humanizando los muros de la prisión en que vivimos y ganándose el respeto de los alumnos con respeto, sin hacer exclusiones ni  discriminaciones de ningún tipo, prácticamente sin importarles por qué estamos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aquí…”</a:t>
            </a:r>
            <a:endParaRPr lang="es-MX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“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Según la sociedad, somos escorias. Para los profes, somos un diamante en bruto…”</a:t>
            </a:r>
          </a:p>
        </p:txBody>
      </p:sp>
      <p:sp>
        <p:nvSpPr>
          <p:cNvPr id="3" name="Rectá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9CD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s-CL" sz="2800" b="1" dirty="0" smtClean="0">
                <a:solidFill>
                  <a:srgbClr val="5B9BD5">
                    <a:lumMod val="50000"/>
                  </a:srgbClr>
                </a:solidFill>
              </a:rPr>
              <a:t>Palabras de los internos: qué ha pasado con la educación</a:t>
            </a:r>
            <a:endParaRPr lang="es-ES" sz="2800" dirty="0">
              <a:solidFill>
                <a:srgbClr val="5B9BD5">
                  <a:lumMod val="50000"/>
                </a:srgbClr>
              </a:solidFill>
              <a:latin typeface="gobCL"/>
              <a:cs typeface="gobCL"/>
            </a:endParaRPr>
          </a:p>
        </p:txBody>
      </p:sp>
      <p:pic>
        <p:nvPicPr>
          <p:cNvPr id="4" name="Imagen 7" descr="Img-Reforma---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6324600"/>
            <a:ext cx="1571063" cy="5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27" y="-555082"/>
            <a:ext cx="9211854" cy="79681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33056"/>
            <a:ext cx="574902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9"/>
          <p:cNvSpPr>
            <a:spLocks noChangeAspect="1"/>
          </p:cNvSpPr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1A2A5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342900" lvl="0" indent="-342900" defTabSz="457200" fontAlgn="base">
              <a:spcAft>
                <a:spcPct val="0"/>
              </a:spcAft>
              <a:buClr>
                <a:srgbClr val="006CB7"/>
              </a:buClr>
              <a:defRPr/>
            </a:pPr>
            <a:endParaRPr lang="es-ES" altLang="es-ES" sz="2000" dirty="0" smtClean="0">
              <a:solidFill>
                <a:prstClr val="white"/>
              </a:solidFill>
              <a:latin typeface="Verdana" pitchFamily="34" charset="0"/>
              <a:ea typeface="ヒラギノ角ゴ Pro W3"/>
              <a:cs typeface="ヒラギノ角ゴ Pro W3"/>
            </a:endParaRPr>
          </a:p>
          <a:p>
            <a:pPr marL="342900" lvl="0" indent="-342900" defTabSz="457200" fontAlgn="base">
              <a:spcAft>
                <a:spcPct val="0"/>
              </a:spcAft>
              <a:buClr>
                <a:srgbClr val="006CB7"/>
              </a:buClr>
              <a:defRPr/>
            </a:pPr>
            <a:endParaRPr lang="es-ES" altLang="es-ES" sz="2000" dirty="0">
              <a:solidFill>
                <a:prstClr val="white"/>
              </a:solidFill>
              <a:latin typeface="Verdana" pitchFamily="34" charset="0"/>
              <a:ea typeface="ヒラギノ角ゴ Pro W3"/>
              <a:cs typeface="ヒラギノ角ゴ Pro W3"/>
            </a:endParaRPr>
          </a:p>
          <a:p>
            <a:pPr marL="342900" lvl="0" indent="-342900" defTabSz="457200" fontAlgn="base">
              <a:spcAft>
                <a:spcPct val="0"/>
              </a:spcAft>
              <a:buClr>
                <a:srgbClr val="006CB7"/>
              </a:buClr>
              <a:defRPr/>
            </a:pPr>
            <a:endParaRPr lang="es-ES" altLang="es-ES" sz="2000" dirty="0" smtClean="0">
              <a:solidFill>
                <a:prstClr val="white"/>
              </a:solidFill>
              <a:latin typeface="Verdana" pitchFamily="34" charset="0"/>
              <a:ea typeface="ヒラギノ角ゴ Pro W3"/>
              <a:cs typeface="ヒラギノ角ゴ Pro W3"/>
            </a:endParaRPr>
          </a:p>
          <a:p>
            <a:pPr marL="342900" lvl="0" indent="-342900" defTabSz="457200" fontAlgn="base">
              <a:spcAft>
                <a:spcPct val="0"/>
              </a:spcAft>
              <a:buClr>
                <a:srgbClr val="006CB7"/>
              </a:buClr>
              <a:defRPr/>
            </a:pPr>
            <a:endParaRPr lang="es-ES" altLang="es-ES" sz="2000" dirty="0">
              <a:solidFill>
                <a:prstClr val="white"/>
              </a:solidFill>
              <a:latin typeface="Verdana" pitchFamily="34" charset="0"/>
              <a:ea typeface="ヒラギノ角ゴ Pro W3"/>
              <a:cs typeface="ヒラギノ角ゴ Pro W3"/>
            </a:endParaRPr>
          </a:p>
          <a:p>
            <a:pPr marL="342900" lvl="0" indent="-342900" defTabSz="457200" fontAlgn="base">
              <a:spcAft>
                <a:spcPct val="0"/>
              </a:spcAft>
              <a:buClr>
                <a:srgbClr val="006CB7"/>
              </a:buClr>
              <a:defRPr/>
            </a:pPr>
            <a:endParaRPr lang="es-ES" altLang="es-ES" sz="2000" dirty="0" smtClean="0">
              <a:solidFill>
                <a:prstClr val="white"/>
              </a:solidFill>
              <a:latin typeface="Verdana" pitchFamily="34" charset="0"/>
              <a:ea typeface="ヒラギノ角ゴ Pro W3"/>
              <a:cs typeface="ヒラギノ角ゴ Pro W3"/>
            </a:endParaRPr>
          </a:p>
          <a:p>
            <a:pPr marL="342900" lvl="0" indent="-342900" defTabSz="457200" fontAlgn="base">
              <a:spcAft>
                <a:spcPct val="0"/>
              </a:spcAft>
              <a:buClr>
                <a:srgbClr val="006CB7"/>
              </a:buClr>
              <a:defRPr/>
            </a:pPr>
            <a:endParaRPr lang="es-ES" altLang="es-ES" sz="2000" dirty="0">
              <a:solidFill>
                <a:prstClr val="white"/>
              </a:solidFill>
              <a:latin typeface="Verdana" pitchFamily="34" charset="0"/>
              <a:ea typeface="ヒラギノ角ゴ Pro W3"/>
              <a:cs typeface="ヒラギノ角ゴ Pro W3"/>
            </a:endParaRPr>
          </a:p>
          <a:p>
            <a:pPr marL="342900" lvl="0" indent="-342900" defTabSz="457200" fontAlgn="base">
              <a:spcAft>
                <a:spcPct val="0"/>
              </a:spcAft>
              <a:buClr>
                <a:srgbClr val="006CB7"/>
              </a:buClr>
              <a:defRPr/>
            </a:pPr>
            <a:endParaRPr lang="es-ES" altLang="es-ES" sz="2000" dirty="0" smtClean="0">
              <a:solidFill>
                <a:prstClr val="white"/>
              </a:solidFill>
              <a:latin typeface="Verdana" pitchFamily="34" charset="0"/>
              <a:ea typeface="ヒラギノ角ゴ Pro W3"/>
              <a:cs typeface="ヒラギノ角ゴ Pro W3"/>
            </a:endParaRPr>
          </a:p>
          <a:p>
            <a:pPr marL="342900" lvl="0" indent="-342900" defTabSz="457200" fontAlgn="base">
              <a:spcAft>
                <a:spcPct val="0"/>
              </a:spcAft>
              <a:buClr>
                <a:srgbClr val="006CB7"/>
              </a:buClr>
              <a:defRPr/>
            </a:pPr>
            <a:r>
              <a:rPr lang="es-ES" altLang="es-ES" sz="1600" dirty="0" smtClean="0">
                <a:solidFill>
                  <a:prstClr val="white"/>
                </a:solidFill>
                <a:latin typeface="Verdana" pitchFamily="34" charset="0"/>
                <a:ea typeface="ヒラギノ角ゴ Pro W3"/>
                <a:cs typeface="ヒラギノ角ゴ Pro W3"/>
              </a:rPr>
              <a:t>	</a:t>
            </a:r>
            <a:endParaRPr lang="es-ES" altLang="es-E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971600" y="1182964"/>
            <a:ext cx="705293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EDUCAR</a:t>
            </a:r>
            <a:r>
              <a:rPr kumimoji="0" lang="es-CL" sz="3200" b="1" i="0" u="none" strike="noStrike" kern="0" cap="all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EN LA DIVERSIDAD Y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kern="0" cap="all" baseline="0" dirty="0" smtClean="0">
                <a:solidFill>
                  <a:prstClr val="white"/>
                </a:solidFill>
                <a:latin typeface="Calibri" panose="020F0502020204030204" pitchFamily="34" charset="0"/>
                <a:ea typeface="gobCL" charset="0"/>
                <a:cs typeface="gobCL" charset="0"/>
              </a:rPr>
              <a:t>LA</a:t>
            </a:r>
            <a:r>
              <a:rPr lang="es-CL" sz="3200" b="1" kern="0" cap="all" dirty="0" smtClean="0">
                <a:solidFill>
                  <a:prstClr val="white"/>
                </a:solidFill>
                <a:latin typeface="Calibri" panose="020F0502020204030204" pitchFamily="34" charset="0"/>
                <a:ea typeface="gobCL" charset="0"/>
                <a:cs typeface="gobCL" charset="0"/>
              </a:rPr>
              <a:t> INCLUSIÓN</a:t>
            </a:r>
          </a:p>
          <a:p>
            <a:pPr lvl="0" algn="ctr">
              <a:lnSpc>
                <a:spcPct val="90000"/>
              </a:lnSpc>
            </a:pPr>
            <a:endParaRPr kumimoji="0" lang="es-ES" sz="2800" b="1" i="0" u="none" strike="noStrike" kern="0" cap="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gobCL" charset="0"/>
              <a:cs typeface="gobCL" charset="0"/>
            </a:endParaRPr>
          </a:p>
          <a:p>
            <a:pPr lvl="0" algn="ctr">
              <a:lnSpc>
                <a:spcPct val="90000"/>
              </a:lnSpc>
            </a:pPr>
            <a:r>
              <a:rPr kumimoji="0" lang="es-ES" sz="2800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gobCL" charset="0"/>
                <a:cs typeface="gobCL" charset="0"/>
              </a:rPr>
              <a:t>Meta inspiradora de la Reforma:</a:t>
            </a:r>
          </a:p>
          <a:p>
            <a:pPr lvl="0" algn="ctr">
              <a:lnSpc>
                <a:spcPct val="90000"/>
              </a:lnSpc>
            </a:pPr>
            <a:endParaRPr kumimoji="0" lang="es-ES" sz="2400" b="1" i="0" u="none" strike="noStrike" kern="0" cap="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gobCL" charset="0"/>
              <a:cs typeface="gobCL" charset="0"/>
            </a:endParaRPr>
          </a:p>
          <a:p>
            <a:pPr lvl="0" algn="ctr">
              <a:lnSpc>
                <a:spcPct val="90000"/>
              </a:lnSpc>
            </a:pPr>
            <a:endParaRPr lang="es-ES" sz="2400" b="1" kern="0" cap="all" dirty="0">
              <a:solidFill>
                <a:prstClr val="white"/>
              </a:solidFill>
              <a:latin typeface="Calibri" panose="020F0502020204030204" pitchFamily="34" charset="0"/>
              <a:ea typeface="gobCL" charset="0"/>
              <a:cs typeface="gobCL" charset="0"/>
            </a:endParaRPr>
          </a:p>
          <a:p>
            <a:pPr lvl="0" algn="ctr">
              <a:lnSpc>
                <a:spcPct val="90000"/>
              </a:lnSpc>
            </a:pPr>
            <a:r>
              <a:rPr lang="es-ES" sz="2400" kern="0" noProof="0" dirty="0" smtClean="0">
                <a:solidFill>
                  <a:prstClr val="white"/>
                </a:solidFill>
                <a:latin typeface="Calibri" panose="020F0502020204030204" pitchFamily="34" charset="0"/>
                <a:ea typeface="gobCL" charset="0"/>
                <a:cs typeface="gobCL" charset="0"/>
              </a:rPr>
              <a:t>C</a:t>
            </a:r>
            <a:r>
              <a:rPr kumimoji="0" lang="es-ES" sz="2400" i="0" u="none" strike="noStrike" kern="0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gobCL" charset="0"/>
                <a:cs typeface="gobCL" charset="0"/>
              </a:rPr>
              <a:t>ontar en Chile con una educación de calidad integral para todos y todas, </a:t>
            </a:r>
          </a:p>
          <a:p>
            <a:pPr lvl="0" algn="ctr">
              <a:lnSpc>
                <a:spcPct val="90000"/>
              </a:lnSpc>
            </a:pPr>
            <a:r>
              <a:rPr kumimoji="0" lang="es-ES" sz="2400" i="0" u="none" strike="noStrike" kern="0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gobCL" charset="0"/>
                <a:cs typeface="gobCL" charset="0"/>
              </a:rPr>
              <a:t>	que se haga palpable en escuelas y liceos inclusivos, gratuitos, seguros y dialogantes, donde se aprende con otros y se sueña un mejor país.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gobCL" charset="0"/>
              <a:cs typeface="gobCL" charset="0"/>
            </a:endParaRPr>
          </a:p>
        </p:txBody>
      </p:sp>
      <p:pic>
        <p:nvPicPr>
          <p:cNvPr id="6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00" y="0"/>
            <a:ext cx="2016000" cy="193621"/>
          </a:xfrm>
          <a:prstGeom prst="rect">
            <a:avLst/>
          </a:prstGeom>
        </p:spPr>
      </p:pic>
      <p:pic>
        <p:nvPicPr>
          <p:cNvPr id="7" name="Imagen 7" descr="Img-Reforma---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6324600"/>
            <a:ext cx="1571063" cy="5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8" y="953809"/>
            <a:ext cx="9144793" cy="60965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212976"/>
            <a:ext cx="3798137" cy="14326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88640"/>
            <a:ext cx="6200169" cy="11461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753" y="3412"/>
            <a:ext cx="2017951" cy="3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spect="1"/>
          </p:cNvSpPr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1A2A5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ES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La educación debe </a:t>
            </a:r>
            <a:r>
              <a:rPr lang="es-E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contribuir: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r>
              <a:rPr lang="es-E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 proceso de crecimiento y </a:t>
            </a:r>
            <a:r>
              <a:rPr lang="es-ES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autoafirmación </a:t>
            </a:r>
            <a:r>
              <a:rPr lang="es-E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personal;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r>
              <a:rPr lang="es-E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orientar la relación de la persona con otras y con el mundo;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r>
              <a:rPr lang="es-E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fortalecer y afianzar la formación ético –valorativa;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r>
              <a:rPr lang="es-E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 desarrollo de pensamiento creativo, reflexivo y crítico.</a:t>
            </a:r>
          </a:p>
        </p:txBody>
      </p:sp>
      <p:sp>
        <p:nvSpPr>
          <p:cNvPr id="3" name="Rectá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9CD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s-CL" sz="2800" b="1" dirty="0" smtClean="0">
                <a:solidFill>
                  <a:srgbClr val="5B9BD5">
                    <a:lumMod val="50000"/>
                  </a:srgbClr>
                </a:solidFill>
              </a:rPr>
              <a:t>Según el actual marco curricular de EPJA</a:t>
            </a:r>
            <a:endParaRPr lang="es-CL" sz="2800" b="1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s-CL" sz="2800" dirty="0" smtClean="0">
                <a:solidFill>
                  <a:srgbClr val="5B9BD5">
                    <a:lumMod val="50000"/>
                  </a:srgbClr>
                </a:solidFill>
              </a:rPr>
              <a:t>Los objetivos fundamentales transversales</a:t>
            </a:r>
            <a:endParaRPr lang="es-ES" sz="2800" dirty="0">
              <a:solidFill>
                <a:srgbClr val="5B9BD5">
                  <a:lumMod val="50000"/>
                </a:srgbClr>
              </a:solidFill>
              <a:latin typeface="gobCL"/>
              <a:cs typeface="gobCL"/>
            </a:endParaRPr>
          </a:p>
        </p:txBody>
      </p:sp>
      <p:pic>
        <p:nvPicPr>
          <p:cNvPr id="4" name="Imagen 7" descr="Img-Reforma---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6324600"/>
            <a:ext cx="1571063" cy="5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spect="1"/>
          </p:cNvSpPr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1A2A5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endParaRPr lang="es-MX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No 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nací delincuente. Tal vez el sistema o la pobreza me hicieron delincuente….” </a:t>
            </a:r>
            <a:endParaRPr lang="es-MX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“¿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Por qué llegué aquí? Busqué culpables, lloré, dudé, y resolví llegando a mis raíces.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Mi 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casa de niño, un padre alcohólico que nos sacó muy chiquititos de la escuela, porque había que salir a buscar plata. El jamás se preocupó de cómo la obtenía…”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ES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" name="Rectá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9CD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s-CL" sz="2800" b="1" dirty="0" smtClean="0">
                <a:solidFill>
                  <a:srgbClr val="5B9BD5">
                    <a:lumMod val="50000"/>
                  </a:srgbClr>
                </a:solidFill>
              </a:rPr>
              <a:t>Palabras de los internos: cómo se perciben quienes estudian</a:t>
            </a:r>
            <a:endParaRPr lang="es-ES" sz="2800" dirty="0">
              <a:solidFill>
                <a:srgbClr val="5B9BD5">
                  <a:lumMod val="50000"/>
                </a:srgbClr>
              </a:solidFill>
              <a:latin typeface="gobCL"/>
              <a:cs typeface="gobCL"/>
            </a:endParaRPr>
          </a:p>
        </p:txBody>
      </p:sp>
      <p:pic>
        <p:nvPicPr>
          <p:cNvPr id="4" name="Imagen 7" descr="Img-Reforma---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6324600"/>
            <a:ext cx="1571063" cy="5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spect="1"/>
          </p:cNvSpPr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1A2A5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 Esta 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es la historia de un muchacho que, sin proponérselo, ha llegado a este lugar a vivir otra forma de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vida…”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“Ahora 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mi intención es relatar mi vida. Mi intención de esto es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decirte:  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No todo está derrumbado. Y si crees que todo se cayó, comienza a reconstruirte. ¡Persevera! Cada uno tiene su tesoro del pirata. Hay que saber encontrarlo. ¡Te lo aseguro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!”</a:t>
            </a:r>
            <a:endParaRPr lang="es-MX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" name="Rectá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9CD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s-CL" sz="2800" b="1" dirty="0" smtClean="0">
                <a:solidFill>
                  <a:srgbClr val="5B9BD5">
                    <a:lumMod val="50000"/>
                  </a:srgbClr>
                </a:solidFill>
              </a:rPr>
              <a:t>Palabras de los internos: cómo se perciben quienes estudian</a:t>
            </a:r>
            <a:endParaRPr lang="es-ES" sz="2800" dirty="0">
              <a:solidFill>
                <a:srgbClr val="5B9BD5">
                  <a:lumMod val="50000"/>
                </a:srgbClr>
              </a:solidFill>
              <a:latin typeface="gobCL"/>
              <a:cs typeface="gobCL"/>
            </a:endParaRPr>
          </a:p>
        </p:txBody>
      </p:sp>
      <p:pic>
        <p:nvPicPr>
          <p:cNvPr id="4" name="Imagen 7" descr="Img-Reforma---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6324600"/>
            <a:ext cx="1571063" cy="5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spect="1"/>
          </p:cNvSpPr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1A2A5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endParaRPr lang="es-MX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“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En cada uno de esos profesores hay una riqueza enorme que descubrí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.”  </a:t>
            </a:r>
            <a:endParaRPr lang="es-MX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 Creen 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en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nosotros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…”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“Luchan 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contra la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adversidad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…”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 Se 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entregan, hay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dedicación…”</a:t>
            </a:r>
            <a:endParaRPr lang="es-MX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“ Están 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ayudando a realizar sus 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sueños…”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" name="Rectá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9CD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s-CL" sz="2800" b="1" dirty="0" smtClean="0">
                <a:solidFill>
                  <a:srgbClr val="5B9BD5">
                    <a:lumMod val="50000"/>
                  </a:srgbClr>
                </a:solidFill>
              </a:rPr>
              <a:t>Palabras de los internos: qué piensan de los docentes</a:t>
            </a:r>
            <a:endParaRPr lang="es-ES" sz="2800" dirty="0">
              <a:solidFill>
                <a:srgbClr val="5B9BD5">
                  <a:lumMod val="50000"/>
                </a:srgbClr>
              </a:solidFill>
              <a:latin typeface="gobCL"/>
              <a:cs typeface="gobCL"/>
            </a:endParaRPr>
          </a:p>
        </p:txBody>
      </p:sp>
      <p:pic>
        <p:nvPicPr>
          <p:cNvPr id="4" name="Imagen 7" descr="Img-Reforma---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6324600"/>
            <a:ext cx="1571063" cy="5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spect="1"/>
          </p:cNvSpPr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1A2A5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“Nosotros los admiramos, los consideramos importantes. Al sentir su cariño, los sentimos como los mejores amigos, que vienen a enseñarnos  a este penal. Nos dan la ilusión de reconocer que con educación hay un  mundo mejor y por ello debemos luchar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.”</a:t>
            </a:r>
            <a:endParaRPr lang="es-MX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" name="Rectá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9CD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s-CL" sz="2800" b="1" dirty="0" smtClean="0">
                <a:solidFill>
                  <a:srgbClr val="5B9BD5">
                    <a:lumMod val="50000"/>
                  </a:srgbClr>
                </a:solidFill>
              </a:rPr>
              <a:t>Palabras de los internos: qué piensan de los docentes</a:t>
            </a:r>
            <a:endParaRPr lang="es-ES" sz="2800" dirty="0">
              <a:solidFill>
                <a:srgbClr val="5B9BD5">
                  <a:lumMod val="50000"/>
                </a:srgbClr>
              </a:solidFill>
              <a:latin typeface="gobCL"/>
              <a:cs typeface="gobCL"/>
            </a:endParaRPr>
          </a:p>
        </p:txBody>
      </p:sp>
      <p:pic>
        <p:nvPicPr>
          <p:cNvPr id="4" name="Imagen 7" descr="Img-Reforma---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6324600"/>
            <a:ext cx="1571063" cy="5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>
            <a:spLocks noChangeAspect="1"/>
          </p:cNvSpPr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1A2A5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}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“¿Podemos hablar de educación, a pesar de estar recluidos? Cuesta, pero se puede.”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“Tal vez no seré un profesor de castellano o matemática, ni siquiera un alumno ejemplar, pero sí he crecido como persona: me he socializado y he crecido enormemente en sentimientos como la solidaridad y la espiritualidad…”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  La </a:t>
            </a:r>
            <a:r>
              <a:rPr lang="es-MX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educación es un valor que no se transa, que nos capacita para cambiar y ser buenas personas, con valores y normas desconocidas muchas veces para algunos de nosotros</a:t>
            </a:r>
            <a:r>
              <a:rPr lang="es-MX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.”</a:t>
            </a:r>
            <a:endParaRPr lang="es-MX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es-MX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" name="Rectángulo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9CD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s-CL" sz="2800" b="1" dirty="0" smtClean="0">
                <a:solidFill>
                  <a:srgbClr val="5B9BD5">
                    <a:lumMod val="50000"/>
                  </a:srgbClr>
                </a:solidFill>
              </a:rPr>
              <a:t>Palabras de los internos: qué ha pasado con la educación</a:t>
            </a:r>
            <a:endParaRPr lang="es-ES" sz="2800" dirty="0">
              <a:solidFill>
                <a:srgbClr val="5B9BD5">
                  <a:lumMod val="50000"/>
                </a:srgbClr>
              </a:solidFill>
              <a:latin typeface="gobCL"/>
              <a:cs typeface="gobCL"/>
            </a:endParaRPr>
          </a:p>
        </p:txBody>
      </p:sp>
      <p:pic>
        <p:nvPicPr>
          <p:cNvPr id="4" name="Imagen 7" descr="Img-Reforma---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6324600"/>
            <a:ext cx="1571063" cy="5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535</Words>
  <Application>Microsoft Office PowerPoint</Application>
  <PresentationFormat>Presentación en pantalla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gobCL</vt:lpstr>
      <vt:lpstr>Verdana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Isabel Infante Roldan</dc:creator>
  <cp:lastModifiedBy>isabel</cp:lastModifiedBy>
  <cp:revision>19</cp:revision>
  <dcterms:created xsi:type="dcterms:W3CDTF">2016-12-07T18:15:37Z</dcterms:created>
  <dcterms:modified xsi:type="dcterms:W3CDTF">2016-12-13T02:45:43Z</dcterms:modified>
</cp:coreProperties>
</file>